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7" r:id="rId9"/>
    <p:sldId id="262" r:id="rId10"/>
    <p:sldId id="263" r:id="rId11"/>
    <p:sldId id="264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C8D6"/>
    <a:srgbClr val="A57A67"/>
    <a:srgbClr val="C9BE29"/>
    <a:srgbClr val="DED55C"/>
    <a:srgbClr val="9F85B4"/>
    <a:srgbClr val="AB95FF"/>
    <a:srgbClr val="9D82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8" y="149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608b2ea18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0608b2ea18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608b2ea18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608b2ea18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0608b2ea1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0608b2ea1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0608b2ea1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0608b2ea1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608b2ea1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608b2ea18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608b2ea18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0608b2ea18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608b2ea18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0608b2ea18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2998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608b2ea18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0608b2ea18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608b2ea18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0608b2ea18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4604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608b2ea18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0608b2ea18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s://www.globaltimes.cn/Portals/0/attachment/2021/2021-04-08/b9ca6925-1963-4233-9063-a9ee4f9a5608.jp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hyperlink" Target="https://icdn.digitaltrends.com/image/digitaltrends/mindflex-750x600.jpg" TargetMode="Externa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hyperlink" Target="https://www.mepits.com/tutorial/173/biomedical/bci-brain-computer-interfac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republicworld.com/technology-news/other-tech-news/what-is-neuralink-how-does-the-technology-work-and-what-can-a-person-do-with-it.html" TargetMode="External"/><Relationship Id="rId5" Type="http://schemas.openxmlformats.org/officeDocument/2006/relationships/hyperlink" Target="https://www.brainvision.co.uk/blog/2014/04/the-brief-history-of-brain-computer-interfaces/" TargetMode="External"/><Relationship Id="rId4" Type="http://schemas.openxmlformats.org/officeDocument/2006/relationships/hyperlink" Target="https://neuroprosthesis.eu/?page_id=61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pectrum.ieee.org/media-library/two-tiny-arrays-of-implanted-electrodes-relayed-information-from-the-brain-area-that-controls-the-hands-and-arms-to-an-algorithm-which-translated-it-into-letters-that-appeared-on-a-screen.jpg?id=27044803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lifeboat.com/board/john.p.donoghue.jpg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codecool.ir/extra/2020225218525ucsf-fresno_0.jpg" TargetMode="External"/><Relationship Id="rId5" Type="http://schemas.openxmlformats.org/officeDocument/2006/relationships/image" Target="../media/image6.png"/><Relationship Id="rId10" Type="http://schemas.openxmlformats.org/officeDocument/2006/relationships/hyperlink" Target="https://www.researchgate.net/profile/Kip-Ludwig/publication/265073146/figure/fig5/AS:669414974300162@1536612375061/Matthew-Nagle-First-Human-Neuroprosthetic-Patient-Martin-2005.jpg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researchgate.net/profile/Michal-Podpora/publication/308806961/figure/fig2/AS:420958222471171@1477375669926/Overall-BCI-scheme-own-work.png" TargetMode="Externa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imperial.ac.uk/ImageCropToolT4/imageTool/uploaded-images/IMG_7124-edit--tojpeg_1439820470663_x2.jpg" TargetMode="External"/><Relationship Id="rId5" Type="http://schemas.openxmlformats.org/officeDocument/2006/relationships/image" Target="../media/image14.png"/><Relationship Id="rId4" Type="http://schemas.openxmlformats.org/officeDocument/2006/relationships/hyperlink" Target="https://pixabay.com/en/background-black-background-1939128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chef.bbci.co.uk/news/976/cpsprodpb/1543B/production/_114199078_neural.jp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LgJpYOTll8U?feature=oembed" TargetMode="External"/><Relationship Id="rId5" Type="http://schemas.openxmlformats.org/officeDocument/2006/relationships/image" Target="../media/image18.jpe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30107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1733350" y="1560075"/>
            <a:ext cx="5402700" cy="106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dirty="0">
                <a:solidFill>
                  <a:srgbClr val="AB95FF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Lao UI" panose="020B0604020202020204" pitchFamily="34" charset="0"/>
                <a:sym typeface="Times New Roman"/>
              </a:rPr>
              <a:t>Brain</a:t>
            </a:r>
            <a:r>
              <a:rPr lang="en-US" sz="3600" dirty="0">
                <a:solidFill>
                  <a:srgbClr val="AB95FF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Lao UI" panose="020B0604020202020204" pitchFamily="34" charset="0"/>
                <a:sym typeface="Times New Roman"/>
              </a:rPr>
              <a:t>-</a:t>
            </a:r>
            <a:r>
              <a:rPr lang="ru" sz="3600" dirty="0">
                <a:solidFill>
                  <a:srgbClr val="AB95FF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Lao UI" panose="020B0604020202020204" pitchFamily="34" charset="0"/>
                <a:sym typeface="Times New Roman"/>
              </a:rPr>
              <a:t>Computer Interface</a:t>
            </a:r>
            <a:r>
              <a:rPr lang="en-US" sz="3600" dirty="0">
                <a:solidFill>
                  <a:srgbClr val="AB95FF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Lao UI" panose="020B0604020202020204" pitchFamily="34" charset="0"/>
                <a:sym typeface="Times New Roman"/>
              </a:rPr>
              <a:t>s</a:t>
            </a:r>
            <a:endParaRPr sz="3600" dirty="0">
              <a:solidFill>
                <a:srgbClr val="AB95FF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Lao UI" panose="020B0604020202020204" pitchFamily="34" charset="0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Candara" panose="020E0502030303020204" pitchFamily="34" charset="0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2934700" y="2671009"/>
            <a:ext cx="30000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lt1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Zhitnikova Liudmila - 301162588</a:t>
            </a:r>
            <a:endParaRPr sz="1200" dirty="0">
              <a:solidFill>
                <a:schemeClr val="lt1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lt1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Tsang Tsz Long - 301206736</a:t>
            </a:r>
            <a:endParaRPr sz="1200" dirty="0">
              <a:solidFill>
                <a:schemeClr val="lt1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lt1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Hasan Arda Erbil - 301192402</a:t>
            </a:r>
            <a:endParaRPr sz="1200" dirty="0">
              <a:solidFill>
                <a:schemeClr val="lt1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lt1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Rodrigo Almeida - 301199371</a:t>
            </a:r>
            <a:endParaRPr dirty="0">
              <a:solidFill>
                <a:schemeClr val="lt1"/>
              </a:solidFill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  <p:cxnSp>
        <p:nvCxnSpPr>
          <p:cNvPr id="59" name="Google Shape;59;p13"/>
          <p:cNvCxnSpPr/>
          <p:nvPr/>
        </p:nvCxnSpPr>
        <p:spPr>
          <a:xfrm rot="10800000" flipH="1">
            <a:off x="2009200" y="2328150"/>
            <a:ext cx="4851000" cy="10800"/>
          </a:xfrm>
          <a:prstGeom prst="straightConnector1">
            <a:avLst/>
          </a:prstGeom>
          <a:noFill/>
          <a:ln w="9525" cap="flat" cmpd="sng">
            <a:solidFill>
              <a:srgbClr val="AB95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Google Shape;61;p13"/>
          <p:cNvSpPr txBox="1"/>
          <p:nvPr/>
        </p:nvSpPr>
        <p:spPr>
          <a:xfrm>
            <a:off x="2220250" y="4046769"/>
            <a:ext cx="44289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9D82B8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Centennial College</a:t>
            </a:r>
            <a:endParaRPr dirty="0">
              <a:solidFill>
                <a:srgbClr val="9D82B8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9D82B8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COMP120 Software Engineering Fundament</a:t>
            </a:r>
            <a:r>
              <a:rPr lang="en-US" dirty="0">
                <a:solidFill>
                  <a:srgbClr val="9D82B8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als</a:t>
            </a:r>
            <a:r>
              <a:rPr lang="ru" dirty="0">
                <a:solidFill>
                  <a:srgbClr val="9D82B8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 (SEC.005)</a:t>
            </a:r>
            <a:endParaRPr dirty="0">
              <a:solidFill>
                <a:srgbClr val="9D82B8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7" name="Google Shape;15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-42672"/>
            <a:ext cx="9144003" cy="5186172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0"/>
          <p:cNvSpPr txBox="1"/>
          <p:nvPr/>
        </p:nvSpPr>
        <p:spPr>
          <a:xfrm>
            <a:off x="4572000" y="3864175"/>
            <a:ext cx="5125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AB95FF"/>
              </a:buClr>
              <a:buSzPts val="3000"/>
              <a:buFont typeface="Times New Roman"/>
              <a:buChar char="➢"/>
            </a:pPr>
            <a:r>
              <a:rPr lang="ru" sz="3000" dirty="0">
                <a:solidFill>
                  <a:srgbClr val="AB95FF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FUTURE</a:t>
            </a:r>
            <a:endParaRPr sz="3000" dirty="0">
              <a:solidFill>
                <a:srgbClr val="AB95FF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Times New Roman"/>
              <a:sym typeface="Times New Roman"/>
            </a:endParaRPr>
          </a:p>
        </p:txBody>
      </p:sp>
      <p:pic>
        <p:nvPicPr>
          <p:cNvPr id="159" name="Google Shape;15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600" y="730850"/>
            <a:ext cx="2045301" cy="1636250"/>
          </a:xfrm>
          <a:prstGeom prst="rect">
            <a:avLst/>
          </a:prstGeom>
          <a:noFill/>
          <a:ln w="19050" cap="flat" cmpd="sng">
            <a:solidFill>
              <a:srgbClr val="AB95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0" name="Google Shape;160;p20"/>
          <p:cNvSpPr txBox="1"/>
          <p:nvPr/>
        </p:nvSpPr>
        <p:spPr>
          <a:xfrm>
            <a:off x="186875" y="2367100"/>
            <a:ext cx="3000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" u="sng" dirty="0">
                <a:solidFill>
                  <a:srgbClr val="D5C8D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mindflex-750x600</a:t>
            </a:r>
            <a:r>
              <a:rPr lang="ru" sz="400" u="sng" dirty="0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.jpg</a:t>
            </a:r>
            <a:endParaRPr sz="700" dirty="0">
              <a:solidFill>
                <a:schemeClr val="lt1"/>
              </a:solidFill>
            </a:endParaRPr>
          </a:p>
        </p:txBody>
      </p:sp>
      <p:pic>
        <p:nvPicPr>
          <p:cNvPr id="163" name="Google Shape;16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6875" y="2707350"/>
            <a:ext cx="3290666" cy="1974400"/>
          </a:xfrm>
          <a:prstGeom prst="rect">
            <a:avLst/>
          </a:prstGeom>
          <a:noFill/>
          <a:ln w="19050" cap="flat" cmpd="sng">
            <a:solidFill>
              <a:srgbClr val="AB95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4" name="Google Shape;164;p20"/>
          <p:cNvSpPr txBox="1"/>
          <p:nvPr/>
        </p:nvSpPr>
        <p:spPr>
          <a:xfrm>
            <a:off x="186875" y="4628350"/>
            <a:ext cx="3000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" u="sng" dirty="0">
                <a:solidFill>
                  <a:srgbClr val="D5C8D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b9ca6925-1963-4233-9063-a9ee4f9a5608.jpg</a:t>
            </a:r>
            <a:endParaRPr sz="700" dirty="0">
              <a:solidFill>
                <a:srgbClr val="D5C8D6"/>
              </a:solidFill>
            </a:endParaRPr>
          </a:p>
        </p:txBody>
      </p:sp>
      <p:sp>
        <p:nvSpPr>
          <p:cNvPr id="165" name="Google Shape;165;p20"/>
          <p:cNvSpPr txBox="1"/>
          <p:nvPr/>
        </p:nvSpPr>
        <p:spPr>
          <a:xfrm>
            <a:off x="4572000" y="730838"/>
            <a:ext cx="3905400" cy="3193152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endParaRPr lang="en-US" sz="1200" dirty="0">
              <a:solidFill>
                <a:srgbClr val="D5C8D6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-US" sz="1200" dirty="0">
                <a:solidFill>
                  <a:srgbClr val="D5C8D6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R</a:t>
            </a:r>
            <a:r>
              <a:rPr lang="ru" sz="1200" dirty="0">
                <a:solidFill>
                  <a:srgbClr val="D5C8D6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estor</a:t>
            </a:r>
            <a:r>
              <a:rPr lang="en-US" sz="1200" dirty="0">
                <a:solidFill>
                  <a:srgbClr val="D5C8D6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ation</a:t>
            </a:r>
            <a:r>
              <a:rPr lang="ru" sz="1200" dirty="0">
                <a:solidFill>
                  <a:srgbClr val="D5C8D6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 and augment</a:t>
            </a:r>
            <a:r>
              <a:rPr lang="en-US" sz="1200" dirty="0">
                <a:solidFill>
                  <a:srgbClr val="D5C8D6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ation of </a:t>
            </a:r>
            <a:r>
              <a:rPr lang="ru" sz="1200" dirty="0">
                <a:solidFill>
                  <a:srgbClr val="D5C8D6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human function</a:t>
            </a:r>
            <a:r>
              <a:rPr lang="en-US" sz="1200" dirty="0">
                <a:solidFill>
                  <a:srgbClr val="D5C8D6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alities</a:t>
            </a:r>
            <a:r>
              <a:rPr lang="ru" sz="1200" dirty="0">
                <a:solidFill>
                  <a:srgbClr val="D5C8D6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 thereby </a:t>
            </a:r>
            <a:r>
              <a:rPr lang="en-US" sz="1200" dirty="0">
                <a:solidFill>
                  <a:srgbClr val="D5C8D6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building a barrier-free generation</a:t>
            </a: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endParaRPr sz="1200" dirty="0">
              <a:solidFill>
                <a:srgbClr val="D5C8D6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-US" sz="1200" dirty="0">
                <a:solidFill>
                  <a:srgbClr val="D5C8D6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Re-defining the operation of the technologies we use everyday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sz="1200" dirty="0">
              <a:solidFill>
                <a:srgbClr val="D5C8D6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-US" sz="1200" dirty="0">
                <a:solidFill>
                  <a:srgbClr val="D5C8D6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Smaller chipset(s) &amp; further capabilities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lang="en-US" sz="1200" dirty="0">
              <a:solidFill>
                <a:srgbClr val="D5C8D6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Times New Roman"/>
              <a:sym typeface="Times New Roman"/>
            </a:endParaRPr>
          </a:p>
          <a:p>
            <a:pPr marL="457200" lvl="1" indent="-304800">
              <a:lnSpc>
                <a:spcPct val="115000"/>
              </a:lnSpc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-US" sz="1200" dirty="0">
                <a:solidFill>
                  <a:srgbClr val="D5C8D6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BCI Systems are still in their early-stages of development, yet their potential is limitless</a:t>
            </a: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endParaRPr lang="en-US" sz="1200" dirty="0">
              <a:solidFill>
                <a:schemeClr val="dk1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endParaRPr dirty="0">
              <a:solidFill>
                <a:schemeClr val="dk1"/>
              </a:solidFill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  <p:cxnSp>
        <p:nvCxnSpPr>
          <p:cNvPr id="166" name="Google Shape;166;p20"/>
          <p:cNvCxnSpPr/>
          <p:nvPr/>
        </p:nvCxnSpPr>
        <p:spPr>
          <a:xfrm rot="10800000" flipH="1">
            <a:off x="4572000" y="3569334"/>
            <a:ext cx="3882000" cy="16500"/>
          </a:xfrm>
          <a:prstGeom prst="straightConnector1">
            <a:avLst/>
          </a:prstGeom>
          <a:noFill/>
          <a:ln w="9525" cap="flat" cmpd="sng">
            <a:solidFill>
              <a:srgbClr val="AB95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3" name="Google Shape;17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0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1"/>
          <p:cNvSpPr txBox="1"/>
          <p:nvPr/>
        </p:nvSpPr>
        <p:spPr>
          <a:xfrm>
            <a:off x="4513350" y="2310474"/>
            <a:ext cx="3454800" cy="986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dirty="0">
                <a:solidFill>
                  <a:srgbClr val="AB95FF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Thank you</a:t>
            </a:r>
            <a:r>
              <a:rPr lang="en-US" sz="3600" dirty="0">
                <a:solidFill>
                  <a:srgbClr val="AB95FF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!</a:t>
            </a:r>
            <a:endParaRPr sz="3600" dirty="0">
              <a:solidFill>
                <a:schemeClr val="lt1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cxnSp>
        <p:nvCxnSpPr>
          <p:cNvPr id="175" name="Google Shape;175;p21"/>
          <p:cNvCxnSpPr/>
          <p:nvPr/>
        </p:nvCxnSpPr>
        <p:spPr>
          <a:xfrm rot="10800000" flipH="1">
            <a:off x="4900400" y="3021175"/>
            <a:ext cx="2722800" cy="10800"/>
          </a:xfrm>
          <a:prstGeom prst="straightConnector1">
            <a:avLst/>
          </a:prstGeom>
          <a:noFill/>
          <a:ln w="9525" cap="flat" cmpd="sng">
            <a:solidFill>
              <a:srgbClr val="AB95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" name="Google Shape;176;p21"/>
          <p:cNvSpPr txBox="1"/>
          <p:nvPr/>
        </p:nvSpPr>
        <p:spPr>
          <a:xfrm>
            <a:off x="141600" y="141176"/>
            <a:ext cx="3507600" cy="4856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AB95FF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References</a:t>
            </a:r>
          </a:p>
          <a:p>
            <a:pPr marL="360000" marR="50800" lvl="0" indent="-360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>
              <a:solidFill>
                <a:schemeClr val="lt1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Times New Roman"/>
              <a:sym typeface="Times New Roman"/>
            </a:endParaRPr>
          </a:p>
          <a:p>
            <a:pPr marL="360000" marR="50800" lvl="0" indent="-360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About brain computer interface. (n.d.). Utrecht NeuroProsthesis | Communication for people with Locked-in-syndrome. </a:t>
            </a:r>
            <a:r>
              <a:rPr lang="en-US" sz="1000" dirty="0">
                <a:solidFill>
                  <a:schemeClr val="lt1"/>
                </a:solidFill>
                <a:uFill>
                  <a:noFill/>
                </a:u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https://neuroprosthesis.eu/?page_id=61</a:t>
            </a:r>
            <a:endParaRPr lang="en-US" sz="1000" dirty="0">
              <a:solidFill>
                <a:schemeClr val="lt1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Times New Roman"/>
              <a:sym typeface="Times New Roman"/>
            </a:endParaRPr>
          </a:p>
          <a:p>
            <a:pPr marL="360000" marR="50800" lvl="0" indent="-360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>
              <a:solidFill>
                <a:schemeClr val="lt1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Times New Roman"/>
              <a:sym typeface="Times New Roman"/>
            </a:endParaRPr>
          </a:p>
          <a:p>
            <a:pPr marL="360000" marR="50800" lvl="0" indent="-360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The brief history of brain computer interfaces. (2014, April 30). Brain Vision UK. </a:t>
            </a:r>
            <a:r>
              <a:rPr lang="en-US" sz="1000" dirty="0">
                <a:solidFill>
                  <a:schemeClr val="lt1"/>
                </a:solidFill>
                <a:uFill>
                  <a:noFill/>
                </a:u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https://www.brainvision.co.uk/blog/2014/04/the-brief-history-of-brain-computer-interfaces/</a:t>
            </a:r>
            <a:endParaRPr lang="en-US" sz="1000" dirty="0">
              <a:solidFill>
                <a:schemeClr val="lt1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Times New Roman"/>
              <a:sym typeface="Times New Roman"/>
            </a:endParaRPr>
          </a:p>
          <a:p>
            <a:pPr marL="360000" lvl="0" indent="-360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>
              <a:solidFill>
                <a:schemeClr val="lt1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Times New Roman"/>
              <a:sym typeface="Times New Roman"/>
            </a:endParaRPr>
          </a:p>
          <a:p>
            <a:pPr marL="360000" lvl="0" indent="-360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Renuka Kennedy. (2021, April 17). What is Neuralink? How does the technology work and what can a person do with it? Republic World; Republic World. </a:t>
            </a:r>
            <a:r>
              <a:rPr lang="en-US" sz="1000" dirty="0">
                <a:solidFill>
                  <a:schemeClr val="lt1"/>
                </a:solidFill>
                <a:uFill>
                  <a:noFill/>
                </a:u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https://www.republicworld.com/technology-news/other-tech-news/what-is-neuralink-how-does-the-technology-work-and-what-can-a-person-do-with-it.html</a:t>
            </a:r>
            <a:endParaRPr lang="en-US" sz="1000" dirty="0">
              <a:solidFill>
                <a:schemeClr val="lt1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Times New Roman"/>
              <a:sym typeface="Times New Roman"/>
            </a:endParaRPr>
          </a:p>
          <a:p>
            <a:pPr marL="360000" lvl="0" indent="-360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>
              <a:solidFill>
                <a:schemeClr val="lt1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Times New Roman"/>
              <a:sym typeface="Times New Roman"/>
            </a:endParaRPr>
          </a:p>
          <a:p>
            <a:pPr marL="360000" lvl="0" indent="-360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NeurotechEDU.</a:t>
            </a:r>
          </a:p>
          <a:p>
            <a:pPr marL="360000" lvl="0" indent="-360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 	http://learn.neurotechedu.com/introtobci/(2012). </a:t>
            </a:r>
          </a:p>
          <a:p>
            <a:pPr marL="360000" lvl="0" indent="-360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>
              <a:solidFill>
                <a:schemeClr val="lt1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Times New Roman"/>
              <a:sym typeface="Times New Roman"/>
            </a:endParaRPr>
          </a:p>
          <a:p>
            <a:pPr marL="360000" lvl="0" indent="-360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Intro to Brain Computer Interface.     </a:t>
            </a: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uFill>
                  <a:noFill/>
                </a:u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https://www.mepits.com/tutorial/173/biomedical/bci-brain-computer-interface</a:t>
            </a:r>
            <a:endParaRPr lang="en-US" sz="1000" dirty="0">
              <a:solidFill>
                <a:schemeClr val="lt1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/>
          <p:nvPr/>
        </p:nvSpPr>
        <p:spPr>
          <a:xfrm>
            <a:off x="1429350" y="1310250"/>
            <a:ext cx="3822300" cy="1927500"/>
          </a:xfrm>
          <a:prstGeom prst="rect">
            <a:avLst/>
          </a:prstGeom>
          <a:solidFill>
            <a:srgbClr val="AB95FF"/>
          </a:solidFill>
          <a:ln w="9525" cap="flat" cmpd="sng">
            <a:solidFill>
              <a:srgbClr val="AB95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3425" y="1481801"/>
            <a:ext cx="3747150" cy="1973275"/>
          </a:xfrm>
          <a:prstGeom prst="rect">
            <a:avLst/>
          </a:prstGeom>
          <a:noFill/>
          <a:ln w="9525" cap="flat" cmpd="sng">
            <a:solidFill>
              <a:srgbClr val="AB95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1" name="Google Shape;71;p14"/>
          <p:cNvSpPr txBox="1"/>
          <p:nvPr/>
        </p:nvSpPr>
        <p:spPr>
          <a:xfrm>
            <a:off x="6139725" y="710300"/>
            <a:ext cx="2847900" cy="3824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 dirty="0">
                <a:solidFill>
                  <a:srgbClr val="AB95FF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Overview </a:t>
            </a:r>
            <a:endParaRPr sz="2700" dirty="0">
              <a:solidFill>
                <a:srgbClr val="AB95FF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Times New Roman"/>
              <a:sym typeface="Times New Roman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lt1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mes New Roman"/>
              <a:buChar char="➢"/>
            </a:pPr>
            <a:r>
              <a:rPr lang="ru" sz="1700" dirty="0">
                <a:solidFill>
                  <a:schemeClr val="lt1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History</a:t>
            </a:r>
            <a:endParaRPr sz="1700" dirty="0">
              <a:solidFill>
                <a:schemeClr val="lt1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mes New Roman"/>
              <a:buChar char="➢"/>
            </a:pPr>
            <a:r>
              <a:rPr lang="ru" sz="1700" dirty="0">
                <a:solidFill>
                  <a:schemeClr val="lt1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How the BCI works</a:t>
            </a:r>
            <a:endParaRPr sz="1700" dirty="0">
              <a:solidFill>
                <a:schemeClr val="lt1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mes New Roman"/>
              <a:buChar char="➢"/>
            </a:pPr>
            <a:r>
              <a:rPr lang="ru" sz="1700" dirty="0">
                <a:solidFill>
                  <a:schemeClr val="lt1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Different types of BCI</a:t>
            </a:r>
            <a:endParaRPr sz="1700" dirty="0">
              <a:solidFill>
                <a:schemeClr val="lt1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mes New Roman"/>
              <a:buChar char="➢"/>
            </a:pPr>
            <a:r>
              <a:rPr lang="en-US" sz="1700" dirty="0">
                <a:solidFill>
                  <a:schemeClr val="lt1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Usage cases</a:t>
            </a:r>
            <a:endParaRPr sz="1700" dirty="0">
              <a:solidFill>
                <a:schemeClr val="lt1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mes New Roman"/>
              <a:buChar char="➢"/>
            </a:pPr>
            <a:r>
              <a:rPr lang="ru" sz="1700" dirty="0">
                <a:solidFill>
                  <a:schemeClr val="lt1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Advantages</a:t>
            </a:r>
            <a:endParaRPr sz="1700" dirty="0">
              <a:solidFill>
                <a:schemeClr val="lt1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mes New Roman"/>
              <a:buChar char="➢"/>
            </a:pPr>
            <a:r>
              <a:rPr lang="ru" sz="1700" dirty="0">
                <a:solidFill>
                  <a:schemeClr val="lt1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Disadvantages</a:t>
            </a:r>
            <a:endParaRPr sz="1700" dirty="0">
              <a:solidFill>
                <a:schemeClr val="lt1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mes New Roman"/>
              <a:buChar char="➢"/>
            </a:pPr>
            <a:r>
              <a:rPr lang="ru" sz="1700" dirty="0">
                <a:solidFill>
                  <a:schemeClr val="lt1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Future developments</a:t>
            </a:r>
            <a:endParaRPr sz="1700" dirty="0">
              <a:solidFill>
                <a:schemeClr val="lt1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Times New Roman"/>
              <a:sym typeface="Times New Roman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1652850" y="1250800"/>
            <a:ext cx="3648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" u="sng">
                <a:solidFill>
                  <a:schemeClr val="dk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two-tiny-arrays-of-implanted-electrodes-relayed-information-from-the-brain-area-that-controls-the-hands-and-arms-to-an-algorithm-which-translated-it-into-letters-that-appeared-on-a-screen.jpg</a:t>
            </a:r>
            <a:endParaRPr sz="3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311700" y="97475"/>
            <a:ext cx="6237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AB95FF"/>
              </a:buClr>
              <a:buSzPts val="3000"/>
              <a:buFont typeface="Times New Roman"/>
              <a:buChar char="➢"/>
            </a:pPr>
            <a:r>
              <a:rPr lang="ru" sz="30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History</a:t>
            </a:r>
            <a:endParaRPr sz="3000" dirty="0">
              <a:solidFill>
                <a:schemeClr val="bg1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Times New Roman"/>
              <a:sym typeface="Times New Roman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311700" y="1061700"/>
            <a:ext cx="3000000" cy="341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Char char="●"/>
            </a:pPr>
            <a:r>
              <a:rPr lang="ru" sz="1200" dirty="0">
                <a:solidFill>
                  <a:schemeClr val="lt1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The University of California, San Francisco was the first to create brain computer interfaces (BCIs) in the 1970s.</a:t>
            </a:r>
            <a:endParaRPr sz="1200" dirty="0">
              <a:solidFill>
                <a:schemeClr val="lt1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Char char="●"/>
            </a:pPr>
            <a:endParaRPr lang="en-US" sz="1200" dirty="0">
              <a:solidFill>
                <a:schemeClr val="lt1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Char char="●"/>
            </a:pPr>
            <a:r>
              <a:rPr lang="ru" sz="1200" dirty="0">
                <a:solidFill>
                  <a:schemeClr val="lt1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In 2001, John Donoghue and a group of Brown University academics founded Cyberkinetics, a publicly listed corporation</a:t>
            </a:r>
            <a:endParaRPr sz="1200" dirty="0">
              <a:solidFill>
                <a:schemeClr val="lt1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Char char="●"/>
            </a:pPr>
            <a:endParaRPr lang="en-US" sz="1200" dirty="0">
              <a:solidFill>
                <a:schemeClr val="lt1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Char char="●"/>
            </a:pPr>
            <a:r>
              <a:rPr lang="ru" sz="1200" dirty="0">
                <a:solidFill>
                  <a:schemeClr val="lt1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Matthew Nagle was the first individual to be implanted with a BCI in 2004.</a:t>
            </a:r>
            <a:endParaRPr sz="1200" dirty="0">
              <a:solidFill>
                <a:schemeClr val="lt1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4353050" y="445025"/>
            <a:ext cx="2523000" cy="1808400"/>
          </a:xfrm>
          <a:prstGeom prst="rect">
            <a:avLst/>
          </a:prstGeom>
          <a:solidFill>
            <a:srgbClr val="AB95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2612" y="298127"/>
            <a:ext cx="2719715" cy="180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1700" y="59450"/>
            <a:ext cx="1343850" cy="13438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5181050" y="1737225"/>
            <a:ext cx="2086150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bg1"/>
                </a:solidFill>
                <a:highlight>
                  <a:schemeClr val="lt1"/>
                </a:highlight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 </a:t>
            </a:r>
            <a:r>
              <a:rPr lang="ru" sz="1200" dirty="0">
                <a:solidFill>
                  <a:schemeClr val="bg1"/>
                </a:solidFill>
                <a:highlight>
                  <a:srgbClr val="000000"/>
                </a:highlight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The University of California  </a:t>
            </a:r>
            <a:endParaRPr dirty="0">
              <a:solidFill>
                <a:schemeClr val="bg1"/>
              </a:solidFill>
              <a:highlight>
                <a:srgbClr val="000000"/>
              </a:highlight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4353050" y="2007125"/>
            <a:ext cx="3000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" u="sng">
                <a:solidFill>
                  <a:schemeClr val="dk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2020225218525ucsf-fresno_0.jpg</a:t>
            </a:r>
            <a:endParaRPr sz="400">
              <a:solidFill>
                <a:schemeClr val="dk1"/>
              </a:solidFill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4052600" y="2750425"/>
            <a:ext cx="1997100" cy="1938300"/>
          </a:xfrm>
          <a:prstGeom prst="rect">
            <a:avLst/>
          </a:prstGeom>
          <a:solidFill>
            <a:srgbClr val="AB95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78650" y="2571750"/>
            <a:ext cx="1997125" cy="19971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/>
        </p:nvSpPr>
        <p:spPr>
          <a:xfrm>
            <a:off x="5181050" y="4227300"/>
            <a:ext cx="1344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bg1"/>
                </a:solidFill>
                <a:highlight>
                  <a:srgbClr val="000000"/>
                </a:highlight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John Donoghue</a:t>
            </a:r>
            <a:endParaRPr sz="1300" dirty="0">
              <a:solidFill>
                <a:schemeClr val="bg1"/>
              </a:solidFill>
              <a:highlight>
                <a:srgbClr val="000000"/>
              </a:highlight>
              <a:latin typeface="DengXian Light" panose="02010600030101010101" pitchFamily="2" charset="-122"/>
              <a:ea typeface="DengXian Light" panose="02010600030101010101" pitchFamily="2" charset="-122"/>
              <a:cs typeface="Times New Roman"/>
              <a:sym typeface="Times New Roman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4052600" y="4504625"/>
            <a:ext cx="3000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" u="sng">
                <a:solidFill>
                  <a:schemeClr val="dk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john.p.donoghue.jpg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6790600" y="2691625"/>
            <a:ext cx="1458300" cy="1997100"/>
          </a:xfrm>
          <a:prstGeom prst="rect">
            <a:avLst/>
          </a:prstGeom>
          <a:solidFill>
            <a:srgbClr val="AB95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25050" y="2571750"/>
            <a:ext cx="1664258" cy="19971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/>
        </p:nvSpPr>
        <p:spPr>
          <a:xfrm>
            <a:off x="7158375" y="42351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bg1"/>
                </a:solidFill>
                <a:highlight>
                  <a:srgbClr val="000000"/>
                </a:highlight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Matthew Nagle</a:t>
            </a:r>
            <a:endParaRPr dirty="0">
              <a:solidFill>
                <a:schemeClr val="bg1"/>
              </a:solidFill>
              <a:highlight>
                <a:srgbClr val="000000"/>
              </a:highlight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  <p:sp>
        <p:nvSpPr>
          <p:cNvPr id="94" name="Google Shape;94;p15"/>
          <p:cNvSpPr txBox="1"/>
          <p:nvPr/>
        </p:nvSpPr>
        <p:spPr>
          <a:xfrm>
            <a:off x="6772325" y="4504625"/>
            <a:ext cx="3000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" u="sng">
                <a:solidFill>
                  <a:schemeClr val="dk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Matthew-Nagle-First-Human-Neuroprosthetic-Patient-Martin-2005.jpg</a:t>
            </a:r>
            <a:endParaRPr sz="7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1" name="Google Shape;1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>
                <a:alpha val="46000"/>
              </a:srgbClr>
            </a:outerShdw>
          </a:effectLst>
        </p:spPr>
      </p:pic>
      <p:sp>
        <p:nvSpPr>
          <p:cNvPr id="102" name="Google Shape;102;p16"/>
          <p:cNvSpPr txBox="1"/>
          <p:nvPr/>
        </p:nvSpPr>
        <p:spPr>
          <a:xfrm>
            <a:off x="2183271" y="140686"/>
            <a:ext cx="5125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810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</a:pPr>
            <a:r>
              <a:rPr lang="ru" sz="30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How </a:t>
            </a:r>
            <a:r>
              <a:rPr lang="ru" sz="3000" dirty="0">
                <a:solidFill>
                  <a:srgbClr val="AB95FF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BCI</a:t>
            </a:r>
            <a:r>
              <a:rPr lang="en-US" sz="30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 Systems</a:t>
            </a:r>
            <a:r>
              <a:rPr lang="ru" sz="30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 </a:t>
            </a:r>
            <a:r>
              <a:rPr lang="en-US" sz="30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W</a:t>
            </a:r>
            <a:r>
              <a:rPr lang="ru" sz="30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ork</a:t>
            </a:r>
            <a:endParaRPr sz="3000" dirty="0">
              <a:solidFill>
                <a:schemeClr val="bg1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Times New Roman"/>
              <a:sym typeface="Times New Roman"/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423750" y="981100"/>
            <a:ext cx="4016700" cy="3102600"/>
          </a:xfrm>
          <a:prstGeom prst="rect">
            <a:avLst/>
          </a:prstGeom>
          <a:noFill/>
          <a:ln w="19050" cap="flat" cmpd="sng">
            <a:solidFill>
              <a:srgbClr val="AB95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968" y="1115988"/>
            <a:ext cx="3842482" cy="3046412"/>
          </a:xfrm>
          <a:prstGeom prst="rect">
            <a:avLst/>
          </a:prstGeom>
          <a:noFill/>
          <a:ln>
            <a:noFill/>
          </a:ln>
          <a:effectLst>
            <a:softEdge rad="25400"/>
          </a:effectLst>
        </p:spPr>
      </p:pic>
      <p:sp>
        <p:nvSpPr>
          <p:cNvPr id="105" name="Google Shape;105;p16"/>
          <p:cNvSpPr/>
          <p:nvPr/>
        </p:nvSpPr>
        <p:spPr>
          <a:xfrm>
            <a:off x="5175750" y="1082600"/>
            <a:ext cx="2806500" cy="3102600"/>
          </a:xfrm>
          <a:prstGeom prst="rect">
            <a:avLst/>
          </a:prstGeom>
          <a:solidFill>
            <a:srgbClr val="AB95FF"/>
          </a:solidFill>
          <a:ln w="9525" cap="flat" cmpd="sng">
            <a:solidFill>
              <a:srgbClr val="AB95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6"/>
          <p:cNvSpPr txBox="1"/>
          <p:nvPr/>
        </p:nvSpPr>
        <p:spPr>
          <a:xfrm>
            <a:off x="4913046" y="1152475"/>
            <a:ext cx="3168254" cy="352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-US" sz="1200" b="1" dirty="0">
                <a:solidFill>
                  <a:schemeClr val="dk1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D</a:t>
            </a:r>
            <a:r>
              <a:rPr lang="ru" sz="1200" b="1" dirty="0">
                <a:solidFill>
                  <a:schemeClr val="dk1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etect movement of bodily parts based on brain activity</a:t>
            </a:r>
            <a:endParaRPr sz="1200" b="1" dirty="0">
              <a:solidFill>
                <a:schemeClr val="dk1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endParaRPr lang="en-US" sz="1200" b="1" dirty="0">
              <a:solidFill>
                <a:schemeClr val="dk1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-US" sz="1200" b="1" dirty="0">
                <a:solidFill>
                  <a:schemeClr val="dk1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D</a:t>
            </a:r>
            <a:r>
              <a:rPr lang="ru" sz="1200" b="1" dirty="0">
                <a:solidFill>
                  <a:schemeClr val="dk1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etermine whether a person is talking, adding, or doing a mental or physical task in their mind</a:t>
            </a:r>
            <a:endParaRPr sz="1200" b="1" dirty="0">
              <a:solidFill>
                <a:schemeClr val="dk1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endParaRPr lang="en-US" sz="1200" b="1" dirty="0">
              <a:solidFill>
                <a:schemeClr val="dk1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-US" sz="1200" b="1" dirty="0">
                <a:solidFill>
                  <a:schemeClr val="dk1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S</a:t>
            </a:r>
            <a:r>
              <a:rPr lang="ru" sz="1200" b="1" dirty="0">
                <a:solidFill>
                  <a:schemeClr val="dk1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mall electrical impulses are sent and received by brain cells to communicate with one another</a:t>
            </a:r>
            <a:endParaRPr sz="1200" b="1" dirty="0">
              <a:solidFill>
                <a:schemeClr val="dk1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endParaRPr lang="en-US" sz="1200" b="1" dirty="0">
              <a:solidFill>
                <a:schemeClr val="dk1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-US" sz="1200" b="1" dirty="0">
                <a:solidFill>
                  <a:schemeClr val="dk1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S</a:t>
            </a:r>
            <a:r>
              <a:rPr lang="ru" sz="1200" b="1" dirty="0">
                <a:solidFill>
                  <a:schemeClr val="dk1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ignals can be translated into commands that can be used to control a device or programme</a:t>
            </a:r>
            <a:endParaRPr sz="1200" b="1" dirty="0">
              <a:solidFill>
                <a:schemeClr val="dk1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16"/>
          <p:cNvSpPr/>
          <p:nvPr/>
        </p:nvSpPr>
        <p:spPr>
          <a:xfrm>
            <a:off x="5081300" y="1171550"/>
            <a:ext cx="3000000" cy="3102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6"/>
          <p:cNvSpPr txBox="1"/>
          <p:nvPr/>
        </p:nvSpPr>
        <p:spPr>
          <a:xfrm>
            <a:off x="535600" y="4222500"/>
            <a:ext cx="3000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Overall-BCI-scheme-own-work.png</a:t>
            </a:r>
            <a:endParaRPr sz="7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369D028-16AB-4195-8773-DC4511203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0"/>
            <a:ext cx="9124950" cy="5143500"/>
          </a:xfrm>
          <a:prstGeom prst="rect">
            <a:avLst/>
          </a:prstGeom>
        </p:spPr>
      </p:pic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 flipH="1">
            <a:off x="8832299" y="445025"/>
            <a:ext cx="45719" cy="1584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17"/>
          <p:cNvSpPr txBox="1"/>
          <p:nvPr/>
        </p:nvSpPr>
        <p:spPr>
          <a:xfrm>
            <a:off x="2164949" y="275756"/>
            <a:ext cx="48141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8100" lvl="0" algn="ctr" rtl="0">
              <a:spcBef>
                <a:spcPts val="0"/>
              </a:spcBef>
              <a:spcAft>
                <a:spcPts val="0"/>
              </a:spcAft>
              <a:buClr>
                <a:srgbClr val="AB95FF"/>
              </a:buClr>
              <a:buSzPts val="3000"/>
            </a:pPr>
            <a:r>
              <a:rPr lang="en-US" sz="30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T</a:t>
            </a:r>
            <a:r>
              <a:rPr lang="ru" sz="30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ypes </a:t>
            </a:r>
            <a:r>
              <a:rPr lang="ru" sz="3000" dirty="0">
                <a:solidFill>
                  <a:srgbClr val="AB95FF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of BCI</a:t>
            </a:r>
            <a:endParaRPr sz="3000" dirty="0">
              <a:solidFill>
                <a:srgbClr val="AB95FF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Times New Roman"/>
              <a:sym typeface="Times New Roman"/>
            </a:endParaRPr>
          </a:p>
        </p:txBody>
      </p:sp>
      <p:sp>
        <p:nvSpPr>
          <p:cNvPr id="117" name="Google Shape;117;p17"/>
          <p:cNvSpPr/>
          <p:nvPr/>
        </p:nvSpPr>
        <p:spPr>
          <a:xfrm>
            <a:off x="6172765" y="1112813"/>
            <a:ext cx="1690800" cy="3108629"/>
          </a:xfrm>
          <a:prstGeom prst="rect">
            <a:avLst/>
          </a:prstGeom>
          <a:solidFill>
            <a:srgbClr val="AB95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softEdge rad="12700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7"/>
          <p:cNvSpPr/>
          <p:nvPr/>
        </p:nvSpPr>
        <p:spPr>
          <a:xfrm>
            <a:off x="1343678" y="1112814"/>
            <a:ext cx="1859182" cy="3108630"/>
          </a:xfrm>
          <a:prstGeom prst="rect">
            <a:avLst/>
          </a:prstGeom>
          <a:solidFill>
            <a:srgbClr val="AB95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softEdge rad="12700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7"/>
          <p:cNvSpPr/>
          <p:nvPr/>
        </p:nvSpPr>
        <p:spPr>
          <a:xfrm>
            <a:off x="3404598" y="1512775"/>
            <a:ext cx="1690800" cy="1641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B90C452-52ED-4C72-ACEB-0289F0D53B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67" b="23350"/>
          <a:stretch/>
        </p:blipFill>
        <p:spPr>
          <a:xfrm>
            <a:off x="1814025" y="1363176"/>
            <a:ext cx="5515949" cy="2607902"/>
          </a:xfrm>
          <a:prstGeom prst="rect">
            <a:avLst/>
          </a:prstGeom>
          <a:effectLst>
            <a:softEdge rad="5080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2" name="Google Shape;132;p18"/>
          <p:cNvPicPr preferRelativeResize="0"/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-51250" y="0"/>
            <a:ext cx="9250113" cy="526694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/>
          <p:nvPr/>
        </p:nvSpPr>
        <p:spPr>
          <a:xfrm>
            <a:off x="1682898" y="80251"/>
            <a:ext cx="57663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mes New Roman"/>
              <a:buChar char="➢"/>
            </a:pPr>
            <a:r>
              <a:rPr lang="ru" sz="2800" dirty="0">
                <a:solidFill>
                  <a:srgbClr val="D5C8D6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Modern Day </a:t>
            </a:r>
            <a:r>
              <a:rPr lang="ru" sz="2800" dirty="0">
                <a:solidFill>
                  <a:srgbClr val="AB95FF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Usage </a:t>
            </a:r>
            <a:r>
              <a:rPr lang="en-US" sz="2800" dirty="0">
                <a:solidFill>
                  <a:srgbClr val="AB95FF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Scenarios</a:t>
            </a:r>
            <a:endParaRPr sz="2800" dirty="0">
              <a:solidFill>
                <a:srgbClr val="AB95FF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Times New Roman"/>
              <a:sym typeface="Times New Roman"/>
            </a:endParaRPr>
          </a:p>
        </p:txBody>
      </p:sp>
      <p:pic>
        <p:nvPicPr>
          <p:cNvPr id="134" name="Google Shape;13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4686" y="823925"/>
            <a:ext cx="6682724" cy="26260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softEdge rad="31750"/>
          </a:effectLst>
        </p:spPr>
      </p:pic>
      <p:cxnSp>
        <p:nvCxnSpPr>
          <p:cNvPr id="135" name="Google Shape;135;p18"/>
          <p:cNvCxnSpPr/>
          <p:nvPr/>
        </p:nvCxnSpPr>
        <p:spPr>
          <a:xfrm rot="10800000" flipH="1">
            <a:off x="2089300" y="3805350"/>
            <a:ext cx="4851000" cy="10800"/>
          </a:xfrm>
          <a:prstGeom prst="straightConnector1">
            <a:avLst/>
          </a:prstGeom>
          <a:noFill/>
          <a:ln w="9525" cap="flat" cmpd="sng">
            <a:solidFill>
              <a:srgbClr val="AB95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18"/>
          <p:cNvSpPr txBox="1"/>
          <p:nvPr/>
        </p:nvSpPr>
        <p:spPr>
          <a:xfrm>
            <a:off x="1037414" y="3822822"/>
            <a:ext cx="8106586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064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urier New" panose="02070309020205020404" pitchFamily="49" charset="0"/>
              <a:buChar char="o"/>
            </a:pPr>
            <a:r>
              <a:rPr lang="ru" sz="1600" dirty="0">
                <a:solidFill>
                  <a:srgbClr val="D5C8D6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Health Sector </a:t>
            </a:r>
            <a:r>
              <a:rPr lang="en-US" sz="1600" dirty="0">
                <a:solidFill>
                  <a:srgbClr val="D5C8D6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     -</a:t>
            </a:r>
            <a:r>
              <a:rPr lang="ru" sz="1600" dirty="0">
                <a:solidFill>
                  <a:srgbClr val="D5C8D6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 </a:t>
            </a:r>
            <a:r>
              <a:rPr lang="en-US" sz="1200" dirty="0">
                <a:solidFill>
                  <a:srgbClr val="D5C8D6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R</a:t>
            </a:r>
            <a:r>
              <a:rPr lang="ru" sz="1200" dirty="0">
                <a:solidFill>
                  <a:srgbClr val="D5C8D6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ecord brain activity and diagnose individuals</a:t>
            </a:r>
            <a:endParaRPr sz="1600" dirty="0">
              <a:solidFill>
                <a:srgbClr val="D5C8D6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Times New Roman"/>
              <a:sym typeface="Times New Roman"/>
            </a:endParaRPr>
          </a:p>
          <a:p>
            <a:pPr marL="4064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B95FF"/>
              </a:buClr>
              <a:buSzPts val="1700"/>
              <a:buFont typeface="Courier New" panose="02070309020205020404" pitchFamily="49" charset="0"/>
              <a:buChar char="o"/>
            </a:pPr>
            <a:r>
              <a:rPr lang="ru" sz="1600" dirty="0">
                <a:solidFill>
                  <a:srgbClr val="D5C8D6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Remote Control </a:t>
            </a:r>
            <a:r>
              <a:rPr lang="en-US" sz="1600" dirty="0">
                <a:solidFill>
                  <a:srgbClr val="D5C8D6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 </a:t>
            </a:r>
            <a:r>
              <a:rPr lang="ru" sz="1600" dirty="0">
                <a:solidFill>
                  <a:srgbClr val="D5C8D6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– </a:t>
            </a:r>
            <a:r>
              <a:rPr lang="en-US" sz="1200" dirty="0">
                <a:solidFill>
                  <a:srgbClr val="D5C8D6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From</a:t>
            </a:r>
            <a:r>
              <a:rPr lang="en-US" sz="1600" dirty="0">
                <a:solidFill>
                  <a:srgbClr val="D5C8D6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 </a:t>
            </a:r>
            <a:r>
              <a:rPr lang="en-US" sz="1200" dirty="0">
                <a:solidFill>
                  <a:srgbClr val="D5C8D6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o</a:t>
            </a:r>
            <a:r>
              <a:rPr lang="ru" sz="1200" dirty="0">
                <a:solidFill>
                  <a:srgbClr val="D5C8D6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perating a robotic arm</a:t>
            </a:r>
            <a:r>
              <a:rPr lang="en-US" sz="1200" dirty="0">
                <a:solidFill>
                  <a:srgbClr val="D5C8D6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 to </a:t>
            </a:r>
            <a:r>
              <a:rPr lang="ru" sz="1200" dirty="0">
                <a:solidFill>
                  <a:srgbClr val="D5C8D6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controlling home automation systems</a:t>
            </a:r>
            <a:endParaRPr sz="1600" dirty="0">
              <a:solidFill>
                <a:srgbClr val="D5C8D6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Times New Roman"/>
              <a:sym typeface="Times New Roman"/>
            </a:endParaRPr>
          </a:p>
          <a:p>
            <a:pPr marL="4064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urier New" panose="02070309020205020404" pitchFamily="49" charset="0"/>
              <a:buChar char="o"/>
            </a:pPr>
            <a:r>
              <a:rPr lang="ru" sz="1600" dirty="0">
                <a:solidFill>
                  <a:srgbClr val="D5C8D6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Miscellaneous</a:t>
            </a:r>
            <a:r>
              <a:rPr lang="en-US" sz="1600" dirty="0">
                <a:solidFill>
                  <a:srgbClr val="D5C8D6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    </a:t>
            </a:r>
            <a:r>
              <a:rPr lang="ru" sz="1600" dirty="0">
                <a:solidFill>
                  <a:srgbClr val="D5C8D6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 – </a:t>
            </a:r>
            <a:r>
              <a:rPr lang="en-US" sz="1200" dirty="0">
                <a:solidFill>
                  <a:srgbClr val="D5C8D6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Basically anything that could be operated with a command.</a:t>
            </a:r>
            <a:endParaRPr sz="1600" dirty="0">
              <a:solidFill>
                <a:srgbClr val="D5C8D6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1258500" y="3578901"/>
            <a:ext cx="3000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" u="sng">
                <a:solidFill>
                  <a:schemeClr val="dk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IMG_7124-edit--tojpeg_1439820470663_x2.jpg</a:t>
            </a:r>
            <a:endParaRPr sz="7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263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2" name="Google Shape;132;p18" descr="Abstract image of large maze">
            <a:hlinkClick r:id="rId3"/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1" y="13393"/>
            <a:ext cx="9144000" cy="5130107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/>
          <p:nvPr/>
        </p:nvSpPr>
        <p:spPr>
          <a:xfrm>
            <a:off x="1277256" y="106486"/>
            <a:ext cx="6577584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81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</a:pPr>
            <a:r>
              <a:rPr lang="en-US" sz="3000" b="1" dirty="0">
                <a:solidFill>
                  <a:srgbClr val="AB95FF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 </a:t>
            </a:r>
            <a:r>
              <a:rPr lang="en-US" sz="3600" dirty="0">
                <a:solidFill>
                  <a:srgbClr val="9F85B4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Neuralink</a:t>
            </a:r>
            <a:endParaRPr sz="3000" dirty="0">
              <a:solidFill>
                <a:srgbClr val="9F85B4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Times New Roman"/>
              <a:sym typeface="Times New Roman"/>
            </a:endParaRPr>
          </a:p>
        </p:txBody>
      </p:sp>
      <p:pic>
        <p:nvPicPr>
          <p:cNvPr id="3" name="Picture 2" descr="A picture containing person, person, indoor, lady&#10;&#10;Description automatically generated">
            <a:extLst>
              <a:ext uri="{FF2B5EF4-FFF2-40B4-BE49-F238E27FC236}">
                <a16:creationId xmlns:a16="http://schemas.microsoft.com/office/drawing/2014/main" id="{4635D08D-3862-4D10-A32C-EF0347969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633" y="1128798"/>
            <a:ext cx="2496057" cy="1648472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D490AF-8155-4DCC-B2B8-462314D9970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275" t="32150" r="2775" b="2658"/>
          <a:stretch/>
        </p:blipFill>
        <p:spPr>
          <a:xfrm>
            <a:off x="6849978" y="1127060"/>
            <a:ext cx="1633249" cy="1657615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E2D762-4330-4549-9901-DB3072F2752A}"/>
              </a:ext>
            </a:extLst>
          </p:cNvPr>
          <p:cNvSpPr txBox="1"/>
          <p:nvPr/>
        </p:nvSpPr>
        <p:spPr>
          <a:xfrm>
            <a:off x="2890849" y="3610437"/>
            <a:ext cx="3802743" cy="1600438"/>
          </a:xfrm>
          <a:prstGeom prst="rect">
            <a:avLst/>
          </a:prstGeom>
          <a:solidFill>
            <a:srgbClr val="D5C8D6">
              <a:alpha val="56000"/>
            </a:srgb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DengXian" panose="02010600030101010101" pitchFamily="2" charset="-122"/>
                <a:ea typeface="DengXian" panose="02010600030101010101" pitchFamily="2" charset="-122"/>
              </a:rPr>
              <a:t>Introduced by Elon Musk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DengXian" panose="02010600030101010101" pitchFamily="2" charset="-122"/>
                <a:ea typeface="DengXian" panose="02010600030101010101" pitchFamily="2" charset="-122"/>
              </a:rPr>
              <a:t>Wide &amp; Multiple usage areas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DengXian" panose="02010600030101010101" pitchFamily="2" charset="-122"/>
                <a:ea typeface="DengXian" panose="02010600030101010101" pitchFamily="2" charset="-122"/>
              </a:rPr>
              <a:t>Marketing &amp; industry potential</a:t>
            </a:r>
          </a:p>
          <a:p>
            <a:endParaRPr lang="en-US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5CEC0A-F902-4977-BD21-29D2DF19558F}"/>
              </a:ext>
            </a:extLst>
          </p:cNvPr>
          <p:cNvSpPr txBox="1"/>
          <p:nvPr/>
        </p:nvSpPr>
        <p:spPr>
          <a:xfrm>
            <a:off x="333634" y="3069567"/>
            <a:ext cx="2452716" cy="523220"/>
          </a:xfrm>
          <a:prstGeom prst="rect">
            <a:avLst/>
          </a:prstGeom>
          <a:solidFill>
            <a:schemeClr val="lt1">
              <a:alpha val="50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DengXian" panose="02010600030101010101" pitchFamily="2" charset="-122"/>
                <a:ea typeface="DengXian" panose="02010600030101010101" pitchFamily="2" charset="-122"/>
              </a:rPr>
              <a:t>Neuralink Wearable from the outside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0849E7-3FAD-49CE-AA2C-2B5CF05741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031" t="16789" r="58096" b="1887"/>
          <a:stretch/>
        </p:blipFill>
        <p:spPr>
          <a:xfrm>
            <a:off x="4112558" y="1098483"/>
            <a:ext cx="1359327" cy="1657615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16A13C9-DCAE-4BFE-A3B5-1CC5F6395DF4}"/>
              </a:ext>
            </a:extLst>
          </p:cNvPr>
          <p:cNvSpPr txBox="1"/>
          <p:nvPr/>
        </p:nvSpPr>
        <p:spPr>
          <a:xfrm>
            <a:off x="3916724" y="3063454"/>
            <a:ext cx="1750996" cy="523220"/>
          </a:xfrm>
          <a:prstGeom prst="rect">
            <a:avLst/>
          </a:prstGeom>
          <a:solidFill>
            <a:schemeClr val="lt1">
              <a:alpha val="50000"/>
            </a:schemeClr>
          </a:solidFill>
          <a:effectLst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DengXian" panose="02010600030101010101" pitchFamily="2" charset="-122"/>
                <a:ea typeface="DengXian" panose="02010600030101010101" pitchFamily="2" charset="-122"/>
              </a:rPr>
              <a:t>Neuralink Implementation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FAD514-16D2-46C9-87A4-E3B0F99FD1CE}"/>
              </a:ext>
            </a:extLst>
          </p:cNvPr>
          <p:cNvSpPr txBox="1"/>
          <p:nvPr/>
        </p:nvSpPr>
        <p:spPr>
          <a:xfrm>
            <a:off x="6977360" y="3063454"/>
            <a:ext cx="1378484" cy="307777"/>
          </a:xfrm>
          <a:prstGeom prst="rect">
            <a:avLst/>
          </a:prstGeom>
          <a:solidFill>
            <a:schemeClr val="lt1">
              <a:alpha val="50000"/>
            </a:schemeClr>
          </a:solidFill>
          <a:effectLst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DengXian" panose="02010600030101010101" pitchFamily="2" charset="-122"/>
                <a:ea typeface="DengXian" panose="02010600030101010101" pitchFamily="2" charset="-122"/>
              </a:rPr>
              <a:t>Specifications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F04A7-A2EE-4031-9476-C2AD24799D44}"/>
              </a:ext>
            </a:extLst>
          </p:cNvPr>
          <p:cNvSpPr txBox="1"/>
          <p:nvPr/>
        </p:nvSpPr>
        <p:spPr>
          <a:xfrm>
            <a:off x="7034306" y="2777270"/>
            <a:ext cx="11654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/>
              <a:t>https://ichef.bbci.co.uk/news/976/cpsprodpb/1543B/production/_114199078_neural.jpg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927BF9-514D-4A4C-A728-07E395D9A402}"/>
              </a:ext>
            </a:extLst>
          </p:cNvPr>
          <p:cNvSpPr txBox="1"/>
          <p:nvPr/>
        </p:nvSpPr>
        <p:spPr>
          <a:xfrm>
            <a:off x="4209515" y="2831113"/>
            <a:ext cx="11654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/>
              <a:t>https://ichef.bbci.co.uk/news/976/cpsprodpb/1543B/production/_114199078_neural.jpg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4B51C2-8CDF-42D1-B55C-B44FF92D56C4}"/>
              </a:ext>
            </a:extLst>
          </p:cNvPr>
          <p:cNvSpPr txBox="1"/>
          <p:nvPr/>
        </p:nvSpPr>
        <p:spPr>
          <a:xfrm>
            <a:off x="902447" y="2784675"/>
            <a:ext cx="133872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/>
              <a:t>https://static01.nyt.com/images/2019/07/16/arts/16neuralink1/16neuralink1-articleLarge.jpg?quality=75&amp;auto=webp&amp;disable=upscale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2" name="Google Shape;132;p18" descr="Abstract image of large maze"/>
          <p:cNvPicPr preferRelativeResize="0"/>
          <p:nvPr/>
        </p:nvPicPr>
        <p:blipFill>
          <a:blip r:embed="rId4"/>
          <a:srcRect/>
          <a:stretch/>
        </p:blipFill>
        <p:spPr>
          <a:xfrm>
            <a:off x="1" y="13393"/>
            <a:ext cx="9144000" cy="5130107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/>
          <p:nvPr/>
        </p:nvSpPr>
        <p:spPr>
          <a:xfrm>
            <a:off x="1277256" y="106486"/>
            <a:ext cx="6577584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81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</a:pPr>
            <a:r>
              <a:rPr lang="en-US" sz="3000" b="1" dirty="0">
                <a:solidFill>
                  <a:srgbClr val="AB95FF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 </a:t>
            </a:r>
            <a:r>
              <a:rPr lang="en-US" sz="3600" dirty="0">
                <a:solidFill>
                  <a:srgbClr val="9F85B4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Neuralink</a:t>
            </a:r>
            <a:endParaRPr sz="3000" dirty="0">
              <a:solidFill>
                <a:srgbClr val="9F85B4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Times New Roman"/>
              <a:sym typeface="Times New Roman"/>
            </a:endParaRPr>
          </a:p>
        </p:txBody>
      </p:sp>
      <p:pic>
        <p:nvPicPr>
          <p:cNvPr id="7" name="Online Media 6" title="Monkey MindPong Picture-in-Picture">
            <a:hlinkClick r:id="" action="ppaction://media"/>
            <a:extLst>
              <a:ext uri="{FF2B5EF4-FFF2-40B4-BE49-F238E27FC236}">
                <a16:creationId xmlns:a16="http://schemas.microsoft.com/office/drawing/2014/main" id="{6D52A506-BCD6-47F1-889C-FA5F3A04767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738003" y="1037665"/>
            <a:ext cx="5656083" cy="31956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5CEC0A-F902-4977-BD21-29D2DF19558F}"/>
              </a:ext>
            </a:extLst>
          </p:cNvPr>
          <p:cNvSpPr txBox="1"/>
          <p:nvPr/>
        </p:nvSpPr>
        <p:spPr>
          <a:xfrm>
            <a:off x="3361360" y="4588815"/>
            <a:ext cx="24093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Video: Neuralink Demonstration </a:t>
            </a:r>
          </a:p>
        </p:txBody>
      </p:sp>
    </p:spTree>
    <p:extLst>
      <p:ext uri="{BB962C8B-B14F-4D97-AF65-F5344CB8AC3E}">
        <p14:creationId xmlns:p14="http://schemas.microsoft.com/office/powerpoint/2010/main" val="1288318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4" name="Google Shape;14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20598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9"/>
          <p:cNvSpPr txBox="1"/>
          <p:nvPr/>
        </p:nvSpPr>
        <p:spPr>
          <a:xfrm>
            <a:off x="634475" y="148974"/>
            <a:ext cx="7412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>
                <a:solidFill>
                  <a:srgbClr val="AB95FF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Advantages </a:t>
            </a:r>
            <a:r>
              <a:rPr lang="en-US" sz="3000" dirty="0">
                <a:solidFill>
                  <a:schemeClr val="lt2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&amp;</a:t>
            </a:r>
            <a:r>
              <a:rPr lang="ru" sz="3000" dirty="0">
                <a:solidFill>
                  <a:srgbClr val="AB95FF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 Disadvantages </a:t>
            </a:r>
            <a:endParaRPr sz="3000" dirty="0">
              <a:solidFill>
                <a:srgbClr val="AB95FF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Times New Roman"/>
              <a:sym typeface="Times New Roman"/>
            </a:endParaRPr>
          </a:p>
        </p:txBody>
      </p:sp>
      <p:cxnSp>
        <p:nvCxnSpPr>
          <p:cNvPr id="146" name="Google Shape;146;p19"/>
          <p:cNvCxnSpPr/>
          <p:nvPr/>
        </p:nvCxnSpPr>
        <p:spPr>
          <a:xfrm>
            <a:off x="4340675" y="799450"/>
            <a:ext cx="19800" cy="4103700"/>
          </a:xfrm>
          <a:prstGeom prst="straightConnector1">
            <a:avLst/>
          </a:prstGeom>
          <a:noFill/>
          <a:ln w="9525" cap="flat" cmpd="sng">
            <a:solidFill>
              <a:srgbClr val="AB95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" name="Google Shape;147;p19"/>
          <p:cNvSpPr txBox="1"/>
          <p:nvPr/>
        </p:nvSpPr>
        <p:spPr>
          <a:xfrm>
            <a:off x="-60800" y="3269059"/>
            <a:ext cx="49299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Char char="●"/>
            </a:pPr>
            <a:r>
              <a:rPr lang="en-US" sz="1200" dirty="0">
                <a:solidFill>
                  <a:schemeClr val="lt1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Improvement of individuals’ quality of life </a:t>
            </a:r>
            <a:endParaRPr sz="1200" dirty="0">
              <a:solidFill>
                <a:schemeClr val="lt1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Char char="●"/>
            </a:pPr>
            <a:r>
              <a:rPr lang="en-US" sz="1200" dirty="0">
                <a:solidFill>
                  <a:schemeClr val="lt1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Accomplishing </a:t>
            </a:r>
            <a:r>
              <a:rPr lang="ru" sz="1200" dirty="0">
                <a:solidFill>
                  <a:schemeClr val="lt1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actions that cannot be done in-person</a:t>
            </a:r>
            <a:r>
              <a:rPr lang="en-US" sz="1200" dirty="0">
                <a:solidFill>
                  <a:schemeClr val="lt1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 </a:t>
            </a:r>
            <a:endParaRPr sz="1200" dirty="0">
              <a:solidFill>
                <a:schemeClr val="lt1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Char char="●"/>
            </a:pPr>
            <a:r>
              <a:rPr lang="en-US" sz="1200" dirty="0">
                <a:solidFill>
                  <a:schemeClr val="lt1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A whole new market of technology (&amp;integration)</a:t>
            </a:r>
            <a:endParaRPr sz="1200" dirty="0">
              <a:solidFill>
                <a:schemeClr val="lt1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Times New Roman"/>
              <a:sym typeface="Times New Roman"/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4274903" y="3334413"/>
            <a:ext cx="49299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Char char="●"/>
            </a:pPr>
            <a:r>
              <a:rPr lang="en-US" sz="1200" dirty="0">
                <a:solidFill>
                  <a:schemeClr val="lt1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Experimental &amp; Questionable </a:t>
            </a:r>
            <a:endParaRPr sz="1200" dirty="0">
              <a:solidFill>
                <a:schemeClr val="lt1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Times New Roman"/>
              <a:sym typeface="Times New Roman"/>
            </a:endParaRPr>
          </a:p>
          <a:p>
            <a:pPr marL="9144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Char char="●"/>
            </a:pPr>
            <a:r>
              <a:rPr lang="ru" sz="1200" dirty="0">
                <a:solidFill>
                  <a:schemeClr val="lt1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Requir</a:t>
            </a:r>
            <a:r>
              <a:rPr lang="en-US" sz="1200" dirty="0">
                <a:solidFill>
                  <a:schemeClr val="lt1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es</a:t>
            </a:r>
            <a:r>
              <a:rPr lang="ru" sz="1200" dirty="0">
                <a:solidFill>
                  <a:schemeClr val="lt1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 training for</a:t>
            </a:r>
            <a:r>
              <a:rPr lang="en-US" sz="1200" dirty="0">
                <a:solidFill>
                  <a:schemeClr val="lt1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 efficient</a:t>
            </a:r>
            <a:r>
              <a:rPr lang="ru" sz="1200" dirty="0">
                <a:solidFill>
                  <a:schemeClr val="lt1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 usage</a:t>
            </a:r>
            <a:endParaRPr sz="1200" dirty="0">
              <a:solidFill>
                <a:schemeClr val="lt1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Times New Roman"/>
              <a:sym typeface="Times New Roman"/>
            </a:endParaRPr>
          </a:p>
          <a:p>
            <a:pPr marL="9144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Char char="●"/>
            </a:pPr>
            <a:r>
              <a:rPr lang="ru" sz="1200" dirty="0">
                <a:solidFill>
                  <a:schemeClr val="lt1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High cost, slow speed</a:t>
            </a:r>
            <a:r>
              <a:rPr lang="en-US" sz="1200" dirty="0">
                <a:solidFill>
                  <a:schemeClr val="lt1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 and </a:t>
            </a:r>
            <a:r>
              <a:rPr lang="ru" sz="1200" dirty="0">
                <a:solidFill>
                  <a:schemeClr val="lt1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/>
                <a:sym typeface="Times New Roman"/>
              </a:rPr>
              <a:t>lack of better sensor modality</a:t>
            </a:r>
            <a:endParaRPr sz="1200" dirty="0">
              <a:solidFill>
                <a:schemeClr val="lt1"/>
              </a:solidFill>
              <a:latin typeface="DengXian Light" panose="02010600030101010101" pitchFamily="2" charset="-122"/>
              <a:ea typeface="DengXian Light" panose="02010600030101010101" pitchFamily="2" charset="-122"/>
              <a:cs typeface="Times New Roman"/>
              <a:sym typeface="Times New Roman"/>
            </a:endParaRPr>
          </a:p>
        </p:txBody>
      </p:sp>
      <p:pic>
        <p:nvPicPr>
          <p:cNvPr id="149" name="Google Shape;14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2475" y="655000"/>
            <a:ext cx="3710550" cy="24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1025" y="1042300"/>
            <a:ext cx="1533175" cy="19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867</TotalTime>
  <Words>622</Words>
  <Application>Microsoft Office PowerPoint</Application>
  <PresentationFormat>On-screen Show (16:9)</PresentationFormat>
  <Paragraphs>90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DengXian</vt:lpstr>
      <vt:lpstr>DengXian Light</vt:lpstr>
      <vt:lpstr>Arial</vt:lpstr>
      <vt:lpstr>Candara</vt:lpstr>
      <vt:lpstr>Courier New</vt:lpstr>
      <vt:lpstr>Times New Roman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Arda Erbil</cp:lastModifiedBy>
  <cp:revision>5</cp:revision>
  <dcterms:modified xsi:type="dcterms:W3CDTF">2023-04-17T12:37:35Z</dcterms:modified>
</cp:coreProperties>
</file>